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3" r:id="rId3"/>
    <p:sldId id="257" r:id="rId4"/>
    <p:sldId id="282" r:id="rId5"/>
    <p:sldId id="258" r:id="rId6"/>
    <p:sldId id="276" r:id="rId7"/>
    <p:sldId id="265" r:id="rId8"/>
    <p:sldId id="284" r:id="rId9"/>
    <p:sldId id="288" r:id="rId10"/>
    <p:sldId id="287" r:id="rId11"/>
    <p:sldId id="286" r:id="rId12"/>
    <p:sldId id="281" r:id="rId13"/>
    <p:sldId id="261" r:id="rId14"/>
    <p:sldId id="264" r:id="rId15"/>
    <p:sldId id="274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300"/>
    <a:srgbClr val="759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7"/>
    <p:restoredTop sz="94731"/>
  </p:normalViewPr>
  <p:slideViewPr>
    <p:cSldViewPr snapToGrid="0" snapToObjects="1">
      <p:cViewPr varScale="1">
        <p:scale>
          <a:sx n="139" d="100"/>
          <a:sy n="139" d="100"/>
        </p:scale>
        <p:origin x="165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02:45:18.52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1 126 24575,'25'0'0,"4"0"0,27 0 0,2 0-1993,-24 0 0,3 0 1993,14 0 0,1 0 0,-15 0 0,2 0 0,5 0 0,4 0 0,-4 0 0,-6 0 0,0 0 0,6 0 0,4 0 0,-4 0 0,-4 0 0,-1 0 0,19 0 0,2 0 0,-6 0 0,-3 0 0,-4 1 0,-1-2 0,14-3 0,-3-1 42,-25 4 0,-1 0-42,10-3 0,0-2 0,18-9 0,-24 13 0,1 0 0,23-14 0,-5 16 0,2 0 205,-23 1 0,-1-2-205,28-5 0,-27 5 0,-3 0 0,4-5 0,7 6 1941,-7 0-1941,1 0 977,-4 0-977,-9 0 574,1 0-574,0 0 0,-1 0 0,-6 0 0,6 0 0,-6 0 0,6 0 0,-5 0 0,4 0 0,-5 0 0,7 0 0,0 0 0,0 0 0,-1 0 0,1-5 0,0 4 0,0-5 0,0 6 0,9 0 0,-8 0 0,18 0 0,-18 0 0,17 0 0,13 0 0,-15 0 0,21 0 0,-26 0 0,1 0 0,-4 0 0,2 0 0,-8 0 0,7 0 0,-9 0 0,9 0 0,-7 0 0,7 0 0,-15 0 0,4 0 0,-11 0 0,5 0 0,-7 0 0,0 0 0,-1 0 0,1 0 0,-1 0 0,17 0 0,16 0 0,19 0-614,-24 0 0,0 0 614,1 0 0,-1 0 0,0 0 0,0 0-694,24 0 694,-25 0 0,0 0 0,3 0 0,6 0 0,-27 0 0,-1 0 1183,-6 0-1183,-1 0 739,0 0-739,-1 0 0,1 0 0,0 0 0,25 0 0,-2 0 0,0 0 0,3 0-536,2 0 0,1 0 536,0 0 0,0 0 0,14 0 0,-1 0 0,-13 0 0,-1 0 0,7 0 0,-1 0 0,16 0-202,-2 0 202,-13 0 0,-9 0 0,8 0 0,-17 0 0,16 0 1060,-16 0-1060,7 0 214,-1 0-214,-6 0 0,7 0 0,-10 0 0,1 0 0,-1 0 0,-6 0 0,-1 0 0,-6 0 0,-1 0 0,1 0 0,-5-2 0,3 1 0,3-1 0,15 2 0,22 0 0,11-8-658,-16 7 0,1 0 658,-6-3 0,0 0 0,13 4 0,1 0 0,-6-4 0,-1-1 0,1 3 0,0 1 0,-2-3 0,-1-1-229,17 5 229,-4 0 0,-11 0 0,-10 0 0,7 0 0,-15 0 0,15 0 1300,-7 0-1300,0 0 245,8 0-245,-8 0 0,9 0 0,0 0 0,-9 0 0,8 0 0,-18 0 0,8 0 0,-9 0 0,9 0 0,-7 0 0,17 0 0,-18 0 0,18 0 0,-18 0 0,8 0 0,-9 0 0,0 0 0,-6 0 0,4 0 0,-11 0 0,4 0 0,-6 0 0,-1 0 0,1 0 0,14 0 0,6 0 0,28 0 0,-20 0 0,2 0-728,-2 0 1,2 0 727,12 0 0,0 0 0,-12 0 0,-1 0 0,6 0 0,-1 0-207,17 0 207,-4 0 0,-20 0 0,-3 0 0,-15 0 0,-3 0 0,-6 0 1439,1 0-1439,-2 0 223,8 0-223,9 0 0,10 0 0,22 0 0,-9 0-286,-14 0 0,1 0 286,24 0 0,0 0 0,-13 0 0,-3 0 0,-18 0 0,2 0 0,-11 0 0,-7 0 0,1 0 0,-5 3 0,0-2 0,-4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D452F-CB60-5041-B6E9-7706F369D9A1}" type="datetimeFigureOut">
              <a:rPr lang="en-US" smtClean="0"/>
              <a:t>9/4/22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D8A48-903F-5D4E-B3EF-9C566DD69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3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82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62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76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15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82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97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04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22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3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53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73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8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85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56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72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25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E672E-8413-B94A-9C5E-CF291E860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D36D3-FA22-D044-9121-C46817784D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EE409-2539-6F4A-B340-BB711D7E4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525E0-FACB-A946-BCCB-FE325A5B7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E6B21-3848-D248-8409-7A9459C1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0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2A703-4C14-6747-99D9-6AC7E0F1B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FD737-D1F9-1E48-802D-55456542A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CED17-B811-204B-A957-4E0094AB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063DA-0CA3-374E-AC73-AD1BA095A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6FCE9-EAB3-E841-9420-D0C3C4F9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58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4AE7E7-111A-4345-84F3-3220FFFDAA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F7A83-8C8C-C248-AE02-ECAA5D406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712F7-2939-F642-B1B5-8D7B470BD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FEF8B-9CE9-7947-9B4C-BE2A76504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674DF-F3C6-0F41-97BD-3CD1DF372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17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8DB9E-0D6C-9B45-B7ED-0902D107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6C8BA-9A86-6049-B98F-E91D7D822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E4870-9500-134D-9525-C6FFA9402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C4144-4DDE-A84B-85BD-B2047BEFC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63BD2-FAD6-6B45-AFD7-C9692CD3E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61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F5CF7-0365-104A-8156-9E17BBA6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7F6DE-62CF-CA43-B4DD-9315BD4D3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AF3E3-2818-D84F-8EAE-7A25DADE2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38413-036C-0A4F-AC61-CF6F228ED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BFB77-779A-3241-B1D9-602102EE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8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6FAA2-4E4F-3F4F-9DDA-B6FF3CE2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9EE6D-EBE8-8D47-B646-013E560B8A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6DF11-1175-3E4A-AD84-EC5F0D10A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4171F-387A-3141-8ECD-7E42ABDF6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6165-E911-3045-881E-F7189A7A2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21B29-4847-D64E-A70C-BE52F762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03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0884-3CD4-2B4F-B2AC-44BA9107B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6352F-F6C6-8F43-A95A-8554A5434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BFDCF-1891-0147-B216-7D8F4F64F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9A2FC2-7023-114B-8DA5-2B0D38F59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65FA4-C4D8-484A-90D4-7B33A7928F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F16929-6FDF-6648-8F1E-D751E92E6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B3794E-6294-9642-BF60-CEA70013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C15C72-1AE8-4D42-9621-2C7DDE84E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01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EEFB4-00AD-E249-B34E-4D861BF0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AEB31-49FB-0640-8232-FF482EF26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418DF8-85F6-3B4E-B3D0-F86B9CD94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6C9B2-A3F4-0949-B73D-18E3BDCD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80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BA0721-D458-A641-BD5C-9894B5BBC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80C90-0F69-3846-9B88-C41C29494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AC110-F32D-2B46-B1AF-DD8181550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63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B9C5-440C-E54D-B907-A2634F14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26223-3038-3F4C-8CF4-57485AACD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BA8EB-7EFE-B94E-8D07-3F929B363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8941C-D956-C34E-8E8D-2E93CFE46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FE6FF-1C54-E64D-8FAB-7637DF4A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A4926-0D56-D44C-A9BB-A2C6EAD5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7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189D-8821-EA49-9F3F-CA348F77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70A7EF-F474-B44F-8344-7FC8E5F70A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43FD4-65BE-C748-9BA2-117899623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F7BFF-1161-8644-9D26-E3B61A58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97EB4-2C16-A24F-AD62-FA12BB7F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0F39D-AB35-0544-B1AD-5F217161F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1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BC34A9-689E-5748-9691-60D4CBF9B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7E1B1-EDBA-D64B-B152-721B440E1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2516F-C24E-4340-BFDD-F00D3029B2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BD9C9-E5B9-6C4A-A08A-EA62DD8C1924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BA47E-BF7B-7F4F-87F7-8E0644093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2926E-7EDF-C44C-85BE-D546D2C7B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6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isties.com/lot/lot-edmond-de-belamy-from-la-famille-de-6166184/?from=salesummery&amp;intObjectID=6166184&amp;sid=18abf70b-239c-41f7-bf78-99c5a4370bc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isties.com/lot/lot-edmond-de-belamy-from-la-famille-de-6166184/?from=salesummery&amp;intObjectID=6166184&amp;sid=18abf70b-239c-41f7-bf78-99c5a4370bc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B4F6806-5898-4FE8-B610-A058C8B8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2CC274-F4E6-404D-86E4-862AA5E0555F}"/>
              </a:ext>
            </a:extLst>
          </p:cNvPr>
          <p:cNvSpPr/>
          <p:nvPr/>
        </p:nvSpPr>
        <p:spPr>
          <a:xfrm>
            <a:off x="8418" y="6410864"/>
            <a:ext cx="745575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Image Source:</a:t>
            </a:r>
          </a:p>
          <a:p>
            <a:pPr>
              <a:spcAft>
                <a:spcPts val="600"/>
              </a:spcAft>
            </a:pP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Edmond de </a:t>
            </a:r>
            <a:r>
              <a:rPr lang="en-IN" sz="800" dirty="0" err="1">
                <a:solidFill>
                  <a:srgbClr val="808080"/>
                </a:solidFill>
                <a:latin typeface="arial" panose="020B0604020202020204" pitchFamily="34" charset="0"/>
              </a:rPr>
              <a:t>Belamy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, from La </a:t>
            </a:r>
            <a:r>
              <a:rPr lang="en-IN" sz="800" dirty="0" err="1">
                <a:solidFill>
                  <a:srgbClr val="808080"/>
                </a:solidFill>
                <a:latin typeface="arial" panose="020B0604020202020204" pitchFamily="34" charset="0"/>
              </a:rPr>
              <a:t>Famille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 de </a:t>
            </a:r>
            <a:r>
              <a:rPr lang="en-IN" sz="800" dirty="0" err="1">
                <a:solidFill>
                  <a:srgbClr val="808080"/>
                </a:solidFill>
                <a:latin typeface="arial" panose="020B0604020202020204" pitchFamily="34" charset="0"/>
              </a:rPr>
              <a:t>Belamy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 (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  <a:hlinkClick r:id="rId3"/>
              </a:rPr>
              <a:t>link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)</a:t>
            </a:r>
            <a:endParaRPr lang="en-US" sz="8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4B3623-D4A9-F749-B230-E30F45E51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40" y="295900"/>
            <a:ext cx="8276807" cy="58190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0C9B6A-3D3C-9040-BAC9-E1280B5F85D3}"/>
              </a:ext>
            </a:extLst>
          </p:cNvPr>
          <p:cNvSpPr txBox="1"/>
          <p:nvPr/>
        </p:nvSpPr>
        <p:spPr>
          <a:xfrm>
            <a:off x="2583611" y="6599426"/>
            <a:ext cx="609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808080"/>
                </a:solidFill>
                <a:latin typeface="arial" panose="020B0604020202020204" pitchFamily="34" charset="0"/>
              </a:rPr>
              <a:t>https://</a:t>
            </a:r>
            <a:r>
              <a:rPr lang="en-US" sz="800" dirty="0" err="1">
                <a:solidFill>
                  <a:srgbClr val="808080"/>
                </a:solidFill>
                <a:latin typeface="arial" panose="020B0604020202020204" pitchFamily="34" charset="0"/>
              </a:rPr>
              <a:t>www.washingtonpost.com</a:t>
            </a:r>
            <a:r>
              <a:rPr lang="en-US" sz="800" dirty="0">
                <a:solidFill>
                  <a:srgbClr val="808080"/>
                </a:solidFill>
                <a:latin typeface="arial" panose="020B0604020202020204" pitchFamily="34" charset="0"/>
              </a:rPr>
              <a:t>/nation/2018/10/26/year-old-developed-code-ai-portrait-that-sold-christies/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180535-050C-4442-9424-999567023F8E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869490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7893-1238-0A4A-A161-2E85A5A2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GAN: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82FCD-4023-1B4F-9F67-F3C03C3ED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298" y="1840860"/>
            <a:ext cx="5864525" cy="3741000"/>
          </a:xfrm>
        </p:spPr>
        <p:txBody>
          <a:bodyPr>
            <a:normAutofit/>
          </a:bodyPr>
          <a:lstStyle/>
          <a:p>
            <a:r>
              <a:rPr lang="en-US" sz="2400" dirty="0"/>
              <a:t>A differentiable function that tries to </a:t>
            </a:r>
            <a:r>
              <a:rPr lang="en-US" sz="2400" b="1" dirty="0"/>
              <a:t>maximize a probability of 1 </a:t>
            </a:r>
            <a:r>
              <a:rPr lang="en-US" sz="2400" dirty="0"/>
              <a:t>for samples drawn </a:t>
            </a:r>
            <a:br>
              <a:rPr lang="en-US" sz="2400" dirty="0"/>
            </a:br>
            <a:r>
              <a:rPr lang="en-US" sz="2400" dirty="0"/>
              <a:t>from the training distribution.</a:t>
            </a:r>
          </a:p>
          <a:p>
            <a:r>
              <a:rPr lang="en-IN" sz="2400" dirty="0"/>
              <a:t>The discriminator is also used to classify whether the output from the generator is </a:t>
            </a:r>
            <a:r>
              <a:rPr lang="en-IN" sz="2400" b="1" dirty="0"/>
              <a:t>real or fake</a:t>
            </a:r>
            <a:r>
              <a:rPr lang="en-IN" sz="2400" dirty="0"/>
              <a:t>. </a:t>
            </a:r>
          </a:p>
          <a:p>
            <a:r>
              <a:rPr lang="en-IN" sz="2400" dirty="0"/>
              <a:t>We denote the discriminator model as </a:t>
            </a:r>
            <a:r>
              <a:rPr lang="en-IN" sz="2400" i="1" dirty="0"/>
              <a:t>D</a:t>
            </a:r>
            <a:r>
              <a:rPr lang="en-IN" sz="2400" dirty="0"/>
              <a:t> and its output as </a:t>
            </a:r>
            <a:r>
              <a:rPr lang="en-IN" sz="2400" i="1" dirty="0"/>
              <a:t>D</a:t>
            </a:r>
            <a:r>
              <a:rPr lang="en-IN" sz="2400" dirty="0"/>
              <a:t>(</a:t>
            </a:r>
            <a:r>
              <a:rPr lang="en-IN" sz="2400" i="1" dirty="0"/>
              <a:t>x</a:t>
            </a:r>
            <a:r>
              <a:rPr lang="en-IN" sz="2400" dirty="0"/>
              <a:t>).</a:t>
            </a:r>
            <a:endParaRPr lang="en-US" sz="2400" dirty="0"/>
          </a:p>
        </p:txBody>
      </p:sp>
      <p:pic>
        <p:nvPicPr>
          <p:cNvPr id="4" name="Picture 2" descr="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66A9B4B-89EE-E042-9A0C-785C07818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1996" y="2058717"/>
            <a:ext cx="2362576" cy="296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4BBDCB-7B8D-A24E-AD1C-78CB2027B371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2057201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063E-299D-B145-BA34-AA944A6AA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GAN: Generator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A3E405-6015-1E4C-8412-2DA7077261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907657" cy="4351338"/>
              </a:xfrm>
            </p:spPr>
            <p:txBody>
              <a:bodyPr>
                <a:normAutofit/>
              </a:bodyPr>
              <a:lstStyle/>
              <a:p>
                <a:r>
                  <a:rPr lang="en-IN" sz="2400" dirty="0"/>
                  <a:t>This model generates samples that are intended to resemble the samples from our training set.</a:t>
                </a:r>
              </a:p>
              <a:p>
                <a:r>
                  <a:rPr lang="en-IN" sz="2400" dirty="0"/>
                  <a:t>The model takes random unstructured noise as input (typically denoted as </a:t>
                </a:r>
                <a:r>
                  <a:rPr lang="en-IN" sz="2400" i="1" dirty="0"/>
                  <a:t>z</a:t>
                </a:r>
                <a:r>
                  <a:rPr lang="en-IN" sz="2400" dirty="0"/>
                  <a:t>) and tries to create a varied set of outputs. </a:t>
                </a:r>
              </a:p>
              <a:p>
                <a:r>
                  <a:rPr lang="en-IN" sz="2400" dirty="0"/>
                  <a:t>We denote the generator as </a:t>
                </a:r>
                <a:r>
                  <a:rPr lang="en-IN" sz="2400" i="1" dirty="0"/>
                  <a:t>G</a:t>
                </a:r>
                <a:r>
                  <a:rPr lang="en-IN" sz="2400" dirty="0"/>
                  <a:t> and its output as </a:t>
                </a:r>
                <a:r>
                  <a:rPr lang="en-IN" sz="2400" i="1" dirty="0"/>
                  <a:t>G</a:t>
                </a:r>
                <a:r>
                  <a:rPr lang="en-IN" sz="2400" dirty="0"/>
                  <a:t>(</a:t>
                </a:r>
                <a:r>
                  <a:rPr lang="en-IN" sz="2400" i="1" dirty="0"/>
                  <a:t>z</a:t>
                </a:r>
                <a:r>
                  <a:rPr lang="en-IN" sz="2400" dirty="0"/>
                  <a:t>). </a:t>
                </a:r>
              </a:p>
              <a:p>
                <a:r>
                  <a:rPr lang="en-IN" sz="2400" dirty="0"/>
                  <a:t>We typically use a lower-dimensional </a:t>
                </a:r>
                <a:r>
                  <a:rPr lang="en-IN" sz="2400" i="1" dirty="0"/>
                  <a:t>z</a:t>
                </a:r>
                <a:r>
                  <a:rPr lang="en-IN" sz="2400" dirty="0"/>
                  <a:t> as compared to the dimension of the original data, </a:t>
                </a:r>
                <a:r>
                  <a:rPr lang="en-IN" sz="2400" i="1" dirty="0"/>
                  <a:t>x</a:t>
                </a:r>
                <a:r>
                  <a:rPr lang="en-IN" sz="2400" dirty="0"/>
                  <a:t>, that is,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𝑑𝑖𝑚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A3E405-6015-1E4C-8412-2DA7077261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907657" cy="4351338"/>
              </a:xfrm>
              <a:blipFill>
                <a:blip r:embed="rId3"/>
                <a:stretch>
                  <a:fillRect l="-1502" t="-1744" r="-2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48B97D35-840C-8844-943D-D6E4450D7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05755" y="2026707"/>
            <a:ext cx="1915349" cy="394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E4937F-464C-6C42-BA08-4E2EF42ADC60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2690461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AAA12-90E6-A343-9EE2-7DCF7C4EC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GAN: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5915F-6BD7-1342-8698-F6CEDE21D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IN" dirty="0"/>
              <a:t>Training a GAN is like playing this game of two adversaries. </a:t>
            </a:r>
          </a:p>
          <a:p>
            <a:r>
              <a:rPr lang="en-IN" dirty="0"/>
              <a:t>More formally, this is termed as the minimax game, where the value function </a:t>
            </a:r>
            <a:r>
              <a:rPr lang="en-IN" i="1" dirty="0"/>
              <a:t>V</a:t>
            </a:r>
            <a:r>
              <a:rPr lang="en-IN" dirty="0"/>
              <a:t>(</a:t>
            </a:r>
            <a:r>
              <a:rPr lang="en-IN" i="1" dirty="0"/>
              <a:t>G</a:t>
            </a:r>
            <a:r>
              <a:rPr lang="en-IN" dirty="0"/>
              <a:t>, </a:t>
            </a:r>
            <a:r>
              <a:rPr lang="en-IN" i="1" dirty="0"/>
              <a:t>D</a:t>
            </a:r>
            <a:r>
              <a:rPr lang="en-IN" dirty="0"/>
              <a:t>) is described as follows: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D986FF5-E6FF-284B-9E0B-CA7B41B5A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2650" y="3605847"/>
            <a:ext cx="104267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12D511-991E-EF4A-8A4F-23C76D938B21}"/>
              </a:ext>
            </a:extLst>
          </p:cNvPr>
          <p:cNvSpPr txBox="1"/>
          <p:nvPr/>
        </p:nvSpPr>
        <p:spPr>
          <a:xfrm>
            <a:off x="4141470" y="4201794"/>
            <a:ext cx="2519152" cy="461665"/>
          </a:xfrm>
          <a:prstGeom prst="rect">
            <a:avLst/>
          </a:prstGeom>
          <a:solidFill>
            <a:srgbClr val="FEC01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Discriminator Loss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592B9-C71B-DE48-B8E1-78A6715A99AC}"/>
              </a:ext>
            </a:extLst>
          </p:cNvPr>
          <p:cNvSpPr txBox="1"/>
          <p:nvPr/>
        </p:nvSpPr>
        <p:spPr>
          <a:xfrm>
            <a:off x="8253868" y="4201793"/>
            <a:ext cx="2097242" cy="461665"/>
          </a:xfrm>
          <a:prstGeom prst="rect">
            <a:avLst/>
          </a:prstGeom>
          <a:solidFill>
            <a:srgbClr val="70AD4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Generator Loss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11963B-CD3F-994A-86E7-043749945EA7}"/>
              </a:ext>
            </a:extLst>
          </p:cNvPr>
          <p:cNvSpPr/>
          <p:nvPr/>
        </p:nvSpPr>
        <p:spPr>
          <a:xfrm>
            <a:off x="3863340" y="3429000"/>
            <a:ext cx="3143250" cy="772793"/>
          </a:xfrm>
          <a:prstGeom prst="rect">
            <a:avLst/>
          </a:prstGeom>
          <a:noFill/>
          <a:ln w="38100">
            <a:solidFill>
              <a:srgbClr val="FEC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EC010"/>
                </a:solidFill>
              </a:ln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931480-A6A2-684A-A0BE-DC6A6D2BF7E0}"/>
              </a:ext>
            </a:extLst>
          </p:cNvPr>
          <p:cNvSpPr/>
          <p:nvPr/>
        </p:nvSpPr>
        <p:spPr>
          <a:xfrm>
            <a:off x="7349490" y="3428999"/>
            <a:ext cx="4004309" cy="772793"/>
          </a:xfrm>
          <a:prstGeom prst="rect">
            <a:avLst/>
          </a:prstGeom>
          <a:noFill/>
          <a:ln w="38100">
            <a:solidFill>
              <a:srgbClr val="70AD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EC010"/>
                </a:solidFill>
              </a:ln>
              <a:noFill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E8EA7A-E7EE-364A-866E-237A4D85E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703" y="5175743"/>
            <a:ext cx="5663574" cy="10352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E3DD50-CE6B-F046-8A48-E2E6D5C78357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306303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682FD-5CF9-AC49-A8C6-C4A26407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864B3-F618-FD49-A147-ADE796CCA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Images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B967ABB-5354-F64B-8AFB-630BEA0A2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70" t="780" r="5154" b="1312"/>
          <a:stretch/>
        </p:blipFill>
        <p:spPr bwMode="auto">
          <a:xfrm rot="5400000">
            <a:off x="4715644" y="1444362"/>
            <a:ext cx="2617453" cy="658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ADD63-B81C-A54A-9329-ADB5C1B70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4593" y="681037"/>
            <a:ext cx="1719091" cy="1719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9E6E73-A0DB-E641-AA15-61F906BC496E}"/>
              </a:ext>
            </a:extLst>
          </p:cNvPr>
          <p:cNvSpPr txBox="1"/>
          <p:nvPr/>
        </p:nvSpPr>
        <p:spPr>
          <a:xfrm>
            <a:off x="9373500" y="311705"/>
            <a:ext cx="140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GitHub Repo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2CAA3-5B6F-E84B-AA80-97D710E21D9A}"/>
              </a:ext>
            </a:extLst>
          </p:cNvPr>
          <p:cNvSpPr txBox="1"/>
          <p:nvPr/>
        </p:nvSpPr>
        <p:spPr>
          <a:xfrm rot="20192133">
            <a:off x="7518158" y="1097720"/>
            <a:ext cx="1433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Jumble" panose="020F0502020204030204" pitchFamily="34" charset="0"/>
                <a:cs typeface="Jumble" panose="020F0502020204030204" pitchFamily="34" charset="0"/>
              </a:rPr>
              <a:t>Scan Me</a:t>
            </a:r>
          </a:p>
        </p:txBody>
      </p:sp>
      <p:pic>
        <p:nvPicPr>
          <p:cNvPr id="9" name="Graphic 8" descr="Arrow: Slight curve with solid fill">
            <a:extLst>
              <a:ext uri="{FF2B5EF4-FFF2-40B4-BE49-F238E27FC236}">
                <a16:creationId xmlns:a16="http://schemas.microsoft.com/office/drawing/2014/main" id="{2ED69BDE-B71D-8D4A-8CD3-00D90F4BF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90193" y="1103567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ACD8CB-B138-E747-BC29-0A6D6AE8C1DA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1167307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F09C8-C935-2248-AE88-51B8E4895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Generative Modeling: Applications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5A8FAC-EEBA-094B-88CA-AD69DA532B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14"/>
          <a:stretch/>
        </p:blipFill>
        <p:spPr bwMode="auto"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5649-F180-F747-AEEC-9D1C7060C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1700"/>
              <a:t>Productive Applications</a:t>
            </a:r>
          </a:p>
          <a:p>
            <a:pPr lvl="1"/>
            <a:r>
              <a:rPr lang="en-US" sz="1700"/>
              <a:t>Image Denoising</a:t>
            </a:r>
          </a:p>
          <a:p>
            <a:pPr lvl="1"/>
            <a:r>
              <a:rPr lang="en-US" sz="1700"/>
              <a:t>In-painting</a:t>
            </a:r>
          </a:p>
          <a:p>
            <a:pPr lvl="1"/>
            <a:r>
              <a:rPr lang="en-US" sz="1700"/>
              <a:t>Super-resolution</a:t>
            </a:r>
          </a:p>
          <a:p>
            <a:pPr lvl="1"/>
            <a:r>
              <a:rPr lang="en-US" sz="1700"/>
              <a:t>Music generation</a:t>
            </a:r>
          </a:p>
          <a:p>
            <a:pPr lvl="1"/>
            <a:r>
              <a:rPr lang="en-US" sz="1700"/>
              <a:t>Text generation</a:t>
            </a:r>
          </a:p>
          <a:p>
            <a:pPr lvl="1"/>
            <a:r>
              <a:rPr lang="en-US" sz="1700"/>
              <a:t>Style transfers… and many more</a:t>
            </a:r>
            <a:br>
              <a:rPr lang="en-US" sz="1700"/>
            </a:br>
            <a:endParaRPr lang="en-US" sz="1700"/>
          </a:p>
          <a:p>
            <a:r>
              <a:rPr lang="en-US" sz="1700"/>
              <a:t>Malicious Applications</a:t>
            </a:r>
          </a:p>
          <a:p>
            <a:pPr lvl="1"/>
            <a:r>
              <a:rPr lang="en-US" sz="1700"/>
              <a:t>Pornography &amp; Identity theft</a:t>
            </a:r>
          </a:p>
          <a:p>
            <a:pPr lvl="1"/>
            <a:r>
              <a:rPr lang="en-US" sz="1700"/>
              <a:t>Fake-News/Misinformation spread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4CA9B-1D95-B44B-829C-074C537A9C78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2642782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84589-9433-F640-A61B-861A7B14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Challenges</a:t>
            </a:r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140DC-FF2B-584F-A349-33876C1EF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Training Instability</a:t>
            </a:r>
          </a:p>
          <a:p>
            <a:r>
              <a:rPr lang="en-US" sz="2200"/>
              <a:t>Mode Collapse</a:t>
            </a:r>
          </a:p>
          <a:p>
            <a:r>
              <a:rPr lang="en-US" sz="2200"/>
              <a:t>Uninformative Loss</a:t>
            </a:r>
          </a:p>
        </p:txBody>
      </p:sp>
      <p:pic>
        <p:nvPicPr>
          <p:cNvPr id="8194" name="Picture 2" descr="A picture containing crossword, drawing, clock&#10;&#10;Description automatically generated">
            <a:extLst>
              <a:ext uri="{FF2B5EF4-FFF2-40B4-BE49-F238E27FC236}">
                <a16:creationId xmlns:a16="http://schemas.microsoft.com/office/drawing/2014/main" id="{83279F7C-331E-2C4C-AD60-3BDF9DBE6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654296" y="1634033"/>
            <a:ext cx="6903720" cy="358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20D54C-2769-3C4B-B732-97823840BE5F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286721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493B-DF89-BC46-B8A0-771D0209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524"/>
            <a:ext cx="5244301" cy="1538130"/>
          </a:xfrm>
        </p:spPr>
        <p:txBody>
          <a:bodyPr>
            <a:normAutofit/>
          </a:bodyPr>
          <a:lstStyle/>
          <a:p>
            <a:r>
              <a:rPr lang="en-US" dirty="0"/>
              <a:t>Q/A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B6C29DB0-17E9-42FF-986E-0B7F493F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115AD956-A5B6-4760-B8B2-11E2DF6B0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4550243-4876-8A42-89E9-A31580A59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2894" y="1450448"/>
            <a:ext cx="3182499" cy="3948511"/>
          </a:xfrm>
          <a:prstGeom prst="rect">
            <a:avLst/>
          </a:prstGeom>
          <a:effectLst>
            <a:outerShdw blurRad="50800" dist="215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F4CAA-1B5D-A14F-9448-31A50AE67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1157" y="2706865"/>
            <a:ext cx="6280843" cy="3470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For more such interesting and usable generative models, refer to </a:t>
            </a:r>
            <a:br>
              <a:rPr lang="en-US" sz="2400" dirty="0"/>
            </a:br>
            <a:r>
              <a:rPr lang="en-US" sz="2400" dirty="0"/>
              <a:t>“</a:t>
            </a:r>
            <a:r>
              <a:rPr lang="en-US" sz="2400" b="1" dirty="0"/>
              <a:t>Generative AI with python and TensorFlow 2</a:t>
            </a:r>
            <a:r>
              <a:rPr lang="en-US" sz="2400" dirty="0"/>
              <a:t>”</a:t>
            </a:r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B4AE468-F32C-4740-B2E1-208E857F234A}"/>
                  </a:ext>
                </a:extLst>
              </p14:cNvPr>
              <p14:cNvContentPartPr/>
              <p14:nvPr/>
            </p14:nvContentPartPr>
            <p14:xfrm>
              <a:off x="6096000" y="2056572"/>
              <a:ext cx="2854358" cy="4571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B4AE468-F32C-4740-B2E1-208E857F23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8001" y="2038713"/>
                <a:ext cx="2889997" cy="810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2259077E-5F24-3E4F-99A6-B585E994A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272" y="188877"/>
            <a:ext cx="1111184" cy="11111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304B6A-2732-2A49-AA4A-760ABC486BF6}"/>
              </a:ext>
            </a:extLst>
          </p:cNvPr>
          <p:cNvSpPr txBox="1"/>
          <p:nvPr/>
        </p:nvSpPr>
        <p:spPr>
          <a:xfrm>
            <a:off x="3012467" y="188877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Book Link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075BA3-84C4-EA43-9DDF-600CF5B91F52}"/>
              </a:ext>
            </a:extLst>
          </p:cNvPr>
          <p:cNvSpPr txBox="1"/>
          <p:nvPr/>
        </p:nvSpPr>
        <p:spPr>
          <a:xfrm>
            <a:off x="8281436" y="5502041"/>
            <a:ext cx="1540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Connect with me</a:t>
            </a:r>
          </a:p>
          <a:p>
            <a:pPr algn="ctr"/>
            <a:r>
              <a:rPr lang="en-US" sz="1400" b="1" dirty="0">
                <a:solidFill>
                  <a:schemeClr val="accent1"/>
                </a:solidFill>
              </a:rPr>
              <a:t>On LinkedIn</a:t>
            </a:r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45511F87-4E0F-E742-B9EF-2646B7EA2CE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21720" y="4770384"/>
            <a:ext cx="1986534" cy="1986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3B1AA4-07A5-9046-8E10-488F405F1870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3762718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B4F6806-5898-4FE8-B610-A058C8B8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2CC274-F4E6-404D-86E4-862AA5E0555F}"/>
              </a:ext>
            </a:extLst>
          </p:cNvPr>
          <p:cNvSpPr/>
          <p:nvPr/>
        </p:nvSpPr>
        <p:spPr>
          <a:xfrm>
            <a:off x="8418" y="6410864"/>
            <a:ext cx="745575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Image Source:</a:t>
            </a:r>
          </a:p>
          <a:p>
            <a:pPr>
              <a:spcAft>
                <a:spcPts val="600"/>
              </a:spcAft>
            </a:pP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Edmond de </a:t>
            </a:r>
            <a:r>
              <a:rPr lang="en-IN" sz="800" dirty="0" err="1">
                <a:solidFill>
                  <a:srgbClr val="808080"/>
                </a:solidFill>
                <a:latin typeface="arial" panose="020B0604020202020204" pitchFamily="34" charset="0"/>
              </a:rPr>
              <a:t>Belamy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, from La </a:t>
            </a:r>
            <a:r>
              <a:rPr lang="en-IN" sz="800" dirty="0" err="1">
                <a:solidFill>
                  <a:srgbClr val="808080"/>
                </a:solidFill>
                <a:latin typeface="arial" panose="020B0604020202020204" pitchFamily="34" charset="0"/>
              </a:rPr>
              <a:t>Famille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 de </a:t>
            </a:r>
            <a:r>
              <a:rPr lang="en-IN" sz="800" dirty="0" err="1">
                <a:solidFill>
                  <a:srgbClr val="808080"/>
                </a:solidFill>
                <a:latin typeface="arial" panose="020B0604020202020204" pitchFamily="34" charset="0"/>
              </a:rPr>
              <a:t>Belamy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 (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  <a:hlinkClick r:id="rId3"/>
              </a:rPr>
              <a:t>link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)</a:t>
            </a:r>
            <a:endParaRPr lang="en-US" sz="8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4B3623-D4A9-F749-B230-E30F45E51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40" y="295900"/>
            <a:ext cx="8276807" cy="58190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0C9B6A-3D3C-9040-BAC9-E1280B5F85D3}"/>
              </a:ext>
            </a:extLst>
          </p:cNvPr>
          <p:cNvSpPr txBox="1"/>
          <p:nvPr/>
        </p:nvSpPr>
        <p:spPr>
          <a:xfrm>
            <a:off x="2583611" y="6599426"/>
            <a:ext cx="609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808080"/>
                </a:solidFill>
                <a:latin typeface="arial" panose="020B0604020202020204" pitchFamily="34" charset="0"/>
              </a:rPr>
              <a:t>https://</a:t>
            </a:r>
            <a:r>
              <a:rPr lang="en-US" sz="800" dirty="0" err="1">
                <a:solidFill>
                  <a:srgbClr val="808080"/>
                </a:solidFill>
                <a:latin typeface="arial" panose="020B0604020202020204" pitchFamily="34" charset="0"/>
              </a:rPr>
              <a:t>www.washingtonpost.com</a:t>
            </a:r>
            <a:r>
              <a:rPr lang="en-US" sz="800" dirty="0">
                <a:solidFill>
                  <a:srgbClr val="808080"/>
                </a:solidFill>
                <a:latin typeface="arial" panose="020B0604020202020204" pitchFamily="34" charset="0"/>
              </a:rPr>
              <a:t>/nation/2018/10/26/year-old-developed-code-ai-portrait-that-sold-christies/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1507F9-A4E3-504D-9A84-AC62EC414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79288"/>
            <a:ext cx="7763774" cy="1464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FB5731-A1D4-5B48-995F-2CF7BEB33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2160" y="3347410"/>
            <a:ext cx="4507260" cy="823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40E736-9518-424A-A8D1-0C916734A2C8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346588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359B5D8B-DB4F-0E4C-B7BB-C3A1B16B9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0C46F-5555-6D4F-84DD-35378CB73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119" y="6495692"/>
            <a:ext cx="4951569" cy="6153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Image Sources: https://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thisartworkdoesnotexist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.com/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7BD95C0-A67F-CC47-BEAB-38931FC33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78234BA-5056-5B4B-95AB-40C2EC2AF512}"/>
              </a:ext>
            </a:extLst>
          </p:cNvPr>
          <p:cNvSpPr txBox="1">
            <a:spLocks/>
          </p:cNvSpPr>
          <p:nvPr/>
        </p:nvSpPr>
        <p:spPr>
          <a:xfrm>
            <a:off x="1008361" y="2371532"/>
            <a:ext cx="7455758" cy="11832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/>
              <a:t>Generating Images </a:t>
            </a:r>
            <a:br>
              <a:rPr lang="en-US"/>
            </a:br>
            <a:r>
              <a:rPr lang="en-US"/>
              <a:t>with GANs</a:t>
            </a:r>
            <a:endParaRPr lang="en-US" dirty="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1FEED89-9CF4-C149-AAAF-4C47CD83F82C}"/>
              </a:ext>
            </a:extLst>
          </p:cNvPr>
          <p:cNvSpPr txBox="1">
            <a:spLocks/>
          </p:cNvSpPr>
          <p:nvPr/>
        </p:nvSpPr>
        <p:spPr>
          <a:xfrm>
            <a:off x="2135086" y="4161911"/>
            <a:ext cx="6256964" cy="646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b="1" dirty="0"/>
              <a:t>Raghav Bali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B19AEB-1EF0-2149-AD94-A989F1B0364A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359675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5F8A85-1C73-4E4D-9CC9-5805FB6D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366" y="609600"/>
            <a:ext cx="4267200" cy="1351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359B5D8B-DB4F-0E4C-B7BB-C3A1B16B9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0C46F-5555-6D4F-84DD-35378CB73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119" y="6495692"/>
            <a:ext cx="4951569" cy="6153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Image Sources: https://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thisartworkdoesnotexist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.com/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7BD95C0-A67F-CC47-BEAB-38931FC33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E54A074-C5CA-E846-9039-57A8618A23C7}"/>
              </a:ext>
            </a:extLst>
          </p:cNvPr>
          <p:cNvSpPr txBox="1">
            <a:spLocks/>
          </p:cNvSpPr>
          <p:nvPr/>
        </p:nvSpPr>
        <p:spPr>
          <a:xfrm>
            <a:off x="4256984" y="1938488"/>
            <a:ext cx="4619621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About Me</a:t>
            </a:r>
          </a:p>
          <a:p>
            <a:r>
              <a:rPr lang="en-US" sz="2000"/>
              <a:t>Machine Learning Landscape</a:t>
            </a:r>
          </a:p>
          <a:p>
            <a:r>
              <a:rPr lang="en-US" sz="2000"/>
              <a:t>Generative Modeling</a:t>
            </a:r>
          </a:p>
          <a:p>
            <a:r>
              <a:rPr lang="en-US" sz="2000"/>
              <a:t>Generative Adversarial Networks</a:t>
            </a:r>
          </a:p>
          <a:p>
            <a:r>
              <a:rPr lang="en-US" sz="2000"/>
              <a:t>Generate Images : Hands-on</a:t>
            </a:r>
          </a:p>
          <a:p>
            <a:r>
              <a:rPr lang="en-US" sz="2000"/>
              <a:t>Challenges</a:t>
            </a:r>
          </a:p>
          <a:p>
            <a:r>
              <a:rPr lang="en-US" sz="2000"/>
              <a:t>Q/A</a:t>
            </a:r>
            <a:endParaRPr lang="en-US" sz="2000" dirty="0"/>
          </a:p>
        </p:txBody>
      </p:sp>
      <p:pic>
        <p:nvPicPr>
          <p:cNvPr id="24" name="Picture 2" descr="Code Icons - Download 62 Free Code icons here">
            <a:extLst>
              <a:ext uri="{FF2B5EF4-FFF2-40B4-BE49-F238E27FC236}">
                <a16:creationId xmlns:a16="http://schemas.microsoft.com/office/drawing/2014/main" id="{1BA57376-BDEA-D946-9A8D-25021FA53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2512" y="3625393"/>
            <a:ext cx="197852" cy="19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F5419F-B817-9C4B-A668-5894B5543560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4036830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655E29-4E9D-AE45-9C30-848B1679E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1684638"/>
          </a:xfrm>
        </p:spPr>
        <p:txBody>
          <a:bodyPr>
            <a:normAutofit/>
          </a:bodyPr>
          <a:lstStyle/>
          <a:p>
            <a:r>
              <a:rPr lang="en-US" sz="4000"/>
              <a:t>Raghav Bali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A87DE-F635-1342-B8DC-72A2D7C09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9568"/>
            <a:ext cx="6830567" cy="3690551"/>
          </a:xfrm>
        </p:spPr>
        <p:txBody>
          <a:bodyPr>
            <a:normAutofit/>
          </a:bodyPr>
          <a:lstStyle/>
          <a:p>
            <a:pPr algn="just"/>
            <a:r>
              <a:rPr lang="en-IN" sz="2000" dirty="0"/>
              <a:t>Staff Data Scientist at </a:t>
            </a:r>
            <a:r>
              <a:rPr lang="en-IN" sz="2000" dirty="0" err="1"/>
              <a:t>DeliveryHero</a:t>
            </a:r>
            <a:r>
              <a:rPr lang="en-IN" sz="2000" dirty="0"/>
              <a:t> (Berlin)</a:t>
            </a:r>
          </a:p>
          <a:p>
            <a:pPr algn="just"/>
            <a:r>
              <a:rPr lang="en-IN" sz="2000" dirty="0"/>
              <a:t>A decade’s experience involving research &amp; development of enterprise level solutions based on Machine Learning, Deep Learning, Computer Vision, NLP, Generative Models and Augmented </a:t>
            </a:r>
            <a:r>
              <a:rPr lang="en-IN" sz="2000" dirty="0" err="1"/>
              <a:t>Realityfor</a:t>
            </a:r>
            <a:r>
              <a:rPr lang="en-IN" sz="2000" dirty="0"/>
              <a:t> real world use-cases.</a:t>
            </a:r>
          </a:p>
          <a:p>
            <a:pPr algn="just"/>
            <a:endParaRPr lang="en-US" sz="2000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B8D15A33-B3F1-9344-B71C-32AE02B2A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58447" y="2409568"/>
            <a:ext cx="3091536" cy="3138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468C83-BFDA-9E47-A6F0-78B802296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017" y="4513985"/>
            <a:ext cx="4790395" cy="850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89B73B-2921-6A48-B0AD-633C8E55B03B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3240194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55E29-4E9D-AE45-9C30-848B1679E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Raghav Bali :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A87DE-F635-1342-B8DC-72A2D7C09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0281"/>
            <a:ext cx="10515600" cy="4351338"/>
          </a:xfrm>
        </p:spPr>
        <p:txBody>
          <a:bodyPr>
            <a:normAutofit/>
          </a:bodyPr>
          <a:lstStyle/>
          <a:p>
            <a:r>
              <a:rPr lang="en-IN" sz="1800" dirty="0"/>
              <a:t>Talks/Workshops at leading conferences such as Analytics Vidhya, </a:t>
            </a:r>
            <a:r>
              <a:rPr lang="en-IN" sz="1800" dirty="0" err="1"/>
              <a:t>SpringBoard</a:t>
            </a:r>
            <a:r>
              <a:rPr lang="en-IN" sz="1800" dirty="0"/>
              <a:t>, ODSC, etc.</a:t>
            </a:r>
          </a:p>
          <a:p>
            <a:r>
              <a:rPr lang="en-IN" sz="1800" dirty="0"/>
              <a:t>Patents: 7 patents in the field of healthcare, deep learning, machine learning and NLP</a:t>
            </a:r>
          </a:p>
          <a:p>
            <a:r>
              <a:rPr lang="en-IN" sz="1800" dirty="0"/>
              <a:t>Papers</a:t>
            </a:r>
          </a:p>
          <a:p>
            <a:pPr lvl="1"/>
            <a:r>
              <a:rPr lang="en-IN" sz="1400" dirty="0"/>
              <a:t>Preprint 2022: Easter2.0: Improving Convolutional Models for Handwritten Text Recognition</a:t>
            </a:r>
          </a:p>
          <a:p>
            <a:pPr lvl="1"/>
            <a:r>
              <a:rPr lang="en-IN" sz="1400" dirty="0"/>
              <a:t>IEEE SSCI 2021, An Interpretable Deep Learning System for Automatically Scoring Request for Proposals</a:t>
            </a:r>
          </a:p>
          <a:p>
            <a:pPr lvl="1"/>
            <a:r>
              <a:rPr lang="en-IN" sz="1400" dirty="0"/>
              <a:t>IEEE ICTAI 2021, Exclusion and Inclusion--A model agnostic approach to feature importance in DNNs</a:t>
            </a:r>
          </a:p>
          <a:p>
            <a:pPr lvl="1"/>
            <a:r>
              <a:rPr lang="en-IN" sz="1400" dirty="0"/>
              <a:t>CAIAC 2021, EASTER: Simplifying Text Recognition using only 1D Convolutions</a:t>
            </a:r>
          </a:p>
          <a:p>
            <a:pPr lvl="1"/>
            <a:r>
              <a:rPr lang="en-IN" sz="1400" dirty="0"/>
              <a:t>CAIAC 2021, A Simple and Interpretable Predictive Model for Healthcare</a:t>
            </a:r>
          </a:p>
          <a:p>
            <a:pPr lvl="1"/>
            <a:r>
              <a:rPr lang="en-IN" sz="1400" dirty="0"/>
              <a:t>IEEE </a:t>
            </a:r>
            <a:r>
              <a:rPr lang="en-IN" sz="1400" dirty="0" err="1"/>
              <a:t>SmartData</a:t>
            </a:r>
            <a:r>
              <a:rPr lang="en-IN" sz="1400" dirty="0"/>
              <a:t> 2016, Real Time Failure Prediction of Load Balancers and Firewalls</a:t>
            </a:r>
          </a:p>
          <a:p>
            <a:r>
              <a:rPr lang="en-IN" sz="1800" dirty="0"/>
              <a:t>Books</a:t>
            </a:r>
          </a:p>
          <a:p>
            <a:endParaRPr lang="en-US" sz="18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5AEAE3E-FB7A-A14C-AF4E-28517CA1D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6057" y="4545021"/>
            <a:ext cx="1659523" cy="2058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6B06B64-5041-F94D-95B1-DA5EE2177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8285" y="4882749"/>
            <a:ext cx="1195589" cy="14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B24CD58-88A8-F14A-B2D2-2E371D761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6579" y="4882749"/>
            <a:ext cx="1030680" cy="14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5336C81-5058-E647-A6A4-1936B0ED6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9964" y="4882749"/>
            <a:ext cx="1195589" cy="14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CFB59C4-40C5-454A-839C-73C6FDCC2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8258" y="4882749"/>
            <a:ext cx="1239761" cy="14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FB11D31E-D7A8-2540-ACBE-51613143C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50724" y="4882749"/>
            <a:ext cx="1067831" cy="14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FD75AA-5B6B-AF45-B7CD-5A963D36D044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1075031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2D931-EB2E-DA40-8FCA-66B7C513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DA08-DD8B-934E-996C-4FD75C2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24075"/>
          </a:xfrm>
        </p:spPr>
        <p:txBody>
          <a:bodyPr/>
          <a:lstStyle/>
          <a:p>
            <a:r>
              <a:rPr lang="en-IN" dirty="0"/>
              <a:t> Generative models are a class of models in the unsupervised machine learning space</a:t>
            </a:r>
            <a:r>
              <a:rPr lang="en-IN" dirty="0">
                <a:effectLst/>
              </a:rPr>
              <a:t> </a:t>
            </a:r>
          </a:p>
          <a:p>
            <a:r>
              <a:rPr lang="en-IN" dirty="0"/>
              <a:t>These help us model the underlying distributions responsible for generating the dataset under consideration</a:t>
            </a:r>
            <a:r>
              <a:rPr lang="en-IN" dirty="0">
                <a:effectLst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F927F9-7AC4-8040-8FF1-3B24E5A10E84}"/>
              </a:ext>
            </a:extLst>
          </p:cNvPr>
          <p:cNvSpPr txBox="1"/>
          <p:nvPr/>
        </p:nvSpPr>
        <p:spPr>
          <a:xfrm>
            <a:off x="1066800" y="4659755"/>
            <a:ext cx="972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is tremendous amount of data easily accessible in most cases. Generative models analyze and understand such datasets 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875BE0-2464-1D43-A028-15C050603569}"/>
              </a:ext>
            </a:extLst>
          </p:cNvPr>
          <p:cNvSpPr/>
          <p:nvPr/>
        </p:nvSpPr>
        <p:spPr>
          <a:xfrm>
            <a:off x="10362185" y="4926127"/>
            <a:ext cx="4748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  <a:endParaRPr lang="en-US" sz="5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5774AF-22F7-D045-9636-5F016FB84B46}"/>
              </a:ext>
            </a:extLst>
          </p:cNvPr>
          <p:cNvSpPr/>
          <p:nvPr/>
        </p:nvSpPr>
        <p:spPr>
          <a:xfrm>
            <a:off x="727795" y="4424160"/>
            <a:ext cx="4748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endParaRPr lang="en-US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AA06E5-EEBB-7640-A864-C4B3E7A85F57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242715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1553B-28DA-A748-9CED-E01C115D8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Modeling: Topology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8F419E-E143-0544-9DC1-0D68ADF5C6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08608" y="2127548"/>
                <a:ext cx="6218208" cy="2918904"/>
              </a:xfrm>
            </p:spPr>
            <p:txBody>
              <a:bodyPr/>
              <a:lstStyle/>
              <a:p>
                <a:r>
                  <a:rPr lang="en-US" sz="2200" b="1" dirty="0"/>
                  <a:t>Explicit Density</a:t>
                </a:r>
              </a:p>
              <a:p>
                <a:pPr lvl="1"/>
                <a:r>
                  <a:rPr lang="en-US" sz="1800" dirty="0"/>
                  <a:t>Define an underlying probability distribution function,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Objective is to increase the maximum likelihood of sampling from this distribution</a:t>
                </a:r>
              </a:p>
              <a:p>
                <a:r>
                  <a:rPr lang="en-US" sz="2200" b="1" dirty="0"/>
                  <a:t>Implicit Density</a:t>
                </a:r>
              </a:p>
              <a:p>
                <a:pPr lvl="1"/>
                <a:r>
                  <a:rPr lang="en-US" sz="1800" dirty="0"/>
                  <a:t>Define methods to draw samples from underlying probability distribution function </a:t>
                </a:r>
                <a:br>
                  <a:rPr lang="en-US" sz="1800" dirty="0"/>
                </a:br>
                <a:r>
                  <a:rPr lang="en-US" sz="1800" dirty="0"/>
                  <a:t>(without defining it explicitly)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8F419E-E143-0544-9DC1-0D68ADF5C6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08608" y="2127548"/>
                <a:ext cx="6218208" cy="2918904"/>
              </a:xfrm>
              <a:blipFill>
                <a:blip r:embed="rId3"/>
                <a:stretch>
                  <a:fillRect l="-1018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Diagram&#10;&#10;Description automatically generated">
            <a:extLst>
              <a:ext uri="{FF2B5EF4-FFF2-40B4-BE49-F238E27FC236}">
                <a16:creationId xmlns:a16="http://schemas.microsoft.com/office/drawing/2014/main" id="{FE45BF3B-77E4-B04A-8419-67329F420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65184" y="2195365"/>
            <a:ext cx="4819511" cy="278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8520-FAA4-6740-8F8B-9E3FF584A210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3582007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17D11-205B-9B48-B6C0-DD0655109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0A641-BEC3-F348-81A7-7A48C6A4C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16879" cy="4351338"/>
          </a:xfrm>
        </p:spPr>
        <p:txBody>
          <a:bodyPr>
            <a:normAutofit/>
          </a:bodyPr>
          <a:lstStyle/>
          <a:p>
            <a:pPr algn="just"/>
            <a:r>
              <a:rPr lang="en-IN" sz="2400" dirty="0"/>
              <a:t>GANs are implicit density functions which sample directly from the underlying distribution.</a:t>
            </a:r>
            <a:r>
              <a:rPr lang="en-IN" sz="2400" dirty="0">
                <a:effectLst/>
              </a:rPr>
              <a:t> </a:t>
            </a:r>
          </a:p>
          <a:p>
            <a:pPr algn="just"/>
            <a:r>
              <a:rPr lang="en-IN" sz="2400" dirty="0"/>
              <a:t>The adversaries compete against each other under well-defined reward functions and each player tries to maximize its rewards</a:t>
            </a:r>
            <a:r>
              <a:rPr lang="en-IN" sz="2400" dirty="0">
                <a:effectLst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4877B-EEA6-2040-85AC-59B2D59A60D1}"/>
              </a:ext>
            </a:extLst>
          </p:cNvPr>
          <p:cNvSpPr txBox="1"/>
          <p:nvPr/>
        </p:nvSpPr>
        <p:spPr>
          <a:xfrm>
            <a:off x="5910219" y="4559048"/>
            <a:ext cx="6821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Discriminator</a:t>
            </a: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Vs</a:t>
            </a: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Generator</a:t>
            </a:r>
            <a:endParaRPr lang="en-US" sz="8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73EF259-0200-8C42-A5EB-C99E6991D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70" t="780" r="5154" b="1312"/>
          <a:stretch/>
        </p:blipFill>
        <p:spPr bwMode="auto">
          <a:xfrm rot="5400000">
            <a:off x="7223284" y="294838"/>
            <a:ext cx="2349243" cy="591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E1B44A-CA13-B847-A3B5-CE6A984C82BF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213441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10521</TotalTime>
  <Words>1024</Words>
  <Application>Microsoft Macintosh PowerPoint</Application>
  <PresentationFormat>Widescreen</PresentationFormat>
  <Paragraphs>134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</vt:lpstr>
      <vt:lpstr>Calibri</vt:lpstr>
      <vt:lpstr>Calibri Light</vt:lpstr>
      <vt:lpstr>Cambria Math</vt:lpstr>
      <vt:lpstr>Jumble</vt:lpstr>
      <vt:lpstr>Office Theme</vt:lpstr>
      <vt:lpstr>PowerPoint Presentation</vt:lpstr>
      <vt:lpstr>PowerPoint Presentation</vt:lpstr>
      <vt:lpstr>PowerPoint Presentation</vt:lpstr>
      <vt:lpstr>Agenda</vt:lpstr>
      <vt:lpstr>Raghav Bali</vt:lpstr>
      <vt:lpstr>Raghav Bali : Publications</vt:lpstr>
      <vt:lpstr>Generative Modeling</vt:lpstr>
      <vt:lpstr>Generative Modeling: Topology</vt:lpstr>
      <vt:lpstr>Generative Adversarial Networks</vt:lpstr>
      <vt:lpstr>GAN: Discriminator</vt:lpstr>
      <vt:lpstr>GAN: Generator</vt:lpstr>
      <vt:lpstr>GAN: Training</vt:lpstr>
      <vt:lpstr>Hands-on</vt:lpstr>
      <vt:lpstr>Generative Modeling: Applications</vt:lpstr>
      <vt:lpstr>Challenges</vt:lpstr>
      <vt:lpstr>Q/A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Images  with GANs</dc:title>
  <dc:creator>Raghav Bali(MT2012108)</dc:creator>
  <cp:lastModifiedBy>Raghav Bali(MT2012108)</cp:lastModifiedBy>
  <cp:revision>14</cp:revision>
  <dcterms:created xsi:type="dcterms:W3CDTF">2021-08-28T06:22:59Z</dcterms:created>
  <dcterms:modified xsi:type="dcterms:W3CDTF">2022-09-04T11:12:47Z</dcterms:modified>
</cp:coreProperties>
</file>